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8" r:id="rId3"/>
    <p:sldId id="259" r:id="rId4"/>
    <p:sldId id="268" r:id="rId5"/>
    <p:sldId id="267" r:id="rId6"/>
    <p:sldId id="260" r:id="rId7"/>
    <p:sldId id="261" r:id="rId8"/>
    <p:sldId id="262" r:id="rId9"/>
    <p:sldId id="263" r:id="rId10"/>
    <p:sldId id="266" r:id="rId11"/>
    <p:sldId id="264" r:id="rId12"/>
    <p:sldId id="265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99FFC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15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5e923487f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45e923487f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2f149ea26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e2f149ea26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2f149ea26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e2f149ea26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3285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40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2f149ea26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e2f149ea26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f149e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2f149e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2f149ea2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2f149ea2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98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и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і об’є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озділу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’єкти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рівняння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Лише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и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міст із підписом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ображення з підписо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і вертикальни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ий заголовок і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926A2-DED6-EE1D-5F30-10CC2FCA802C}"/>
              </a:ext>
            </a:extLst>
          </p:cNvPr>
          <p:cNvSpPr txBox="1"/>
          <p:nvPr/>
        </p:nvSpPr>
        <p:spPr>
          <a:xfrm>
            <a:off x="637953" y="305459"/>
            <a:ext cx="749240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700" b="1" dirty="0">
                <a:solidFill>
                  <a:srgbClr val="002060"/>
                </a:solidFill>
                <a:latin typeface="Arial Rounded"/>
              </a:rPr>
              <a:t>Machine learning-based defect engineering in silicon structures for thermal management and photovoltaics</a:t>
            </a:r>
            <a:endParaRPr lang="ru-UA" sz="2700" b="1" dirty="0">
              <a:solidFill>
                <a:srgbClr val="002060"/>
              </a:solidFill>
              <a:latin typeface="Arial Rounded"/>
            </a:endParaRPr>
          </a:p>
        </p:txBody>
      </p:sp>
      <p:sp>
        <p:nvSpPr>
          <p:cNvPr id="5" name="Google Shape;156;p28">
            <a:extLst>
              <a:ext uri="{FF2B5EF4-FFF2-40B4-BE49-F238E27FC236}">
                <a16:creationId xmlns:a16="http://schemas.microsoft.com/office/drawing/2014/main" id="{2CA2A7F4-2C3A-9FB2-800E-AC7E13047D5C}"/>
              </a:ext>
            </a:extLst>
          </p:cNvPr>
          <p:cNvSpPr txBox="1"/>
          <p:nvPr/>
        </p:nvSpPr>
        <p:spPr>
          <a:xfrm>
            <a:off x="-1" y="2791443"/>
            <a:ext cx="7981508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en-US" sz="19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Oleg </a:t>
            </a:r>
            <a:r>
              <a:rPr lang="en-US" sz="19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Olikh</a:t>
            </a:r>
            <a:r>
              <a:rPr lang="en-US" sz="19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900" b="1" i="1" dirty="0" err="1">
                <a:solidFill>
                  <a:srgbClr val="C00000"/>
                </a:solidFill>
                <a:latin typeface="Calibri"/>
                <a:cs typeface="Calibri"/>
              </a:rPr>
              <a:t>Dr.</a:t>
            </a:r>
            <a:r>
              <a:rPr lang="en-GB" sz="1900" b="1" i="1" dirty="0">
                <a:solidFill>
                  <a:srgbClr val="C00000"/>
                </a:solidFill>
                <a:latin typeface="Calibri"/>
                <a:cs typeface="Calibri"/>
              </a:rPr>
              <a:t> Hab., Professor at the Department of General Physics</a:t>
            </a:r>
            <a:endParaRPr sz="1900" b="1" i="1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en-GB" sz="1900" b="1" i="1" dirty="0">
                <a:solidFill>
                  <a:srgbClr val="C00000"/>
                </a:solidFill>
                <a:latin typeface="Calibri"/>
                <a:cs typeface="Calibri"/>
              </a:rPr>
              <a:t>Vasyl </a:t>
            </a:r>
            <a:r>
              <a:rPr lang="en-GB" sz="1900" b="1" i="1" dirty="0" err="1">
                <a:solidFill>
                  <a:srgbClr val="C00000"/>
                </a:solidFill>
                <a:latin typeface="Calibri"/>
                <a:cs typeface="Calibri"/>
              </a:rPr>
              <a:t>Kuryliuk</a:t>
            </a:r>
            <a:r>
              <a:rPr lang="en-GB" sz="1900" b="1" i="1" dirty="0">
                <a:solidFill>
                  <a:srgbClr val="C00000"/>
                </a:solidFill>
                <a:latin typeface="Calibri"/>
                <a:cs typeface="Calibri"/>
              </a:rPr>
              <a:t>, PhD, Head of the Department of Metal Physics</a:t>
            </a:r>
            <a:endParaRPr lang="en-US" sz="19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en-GB" sz="1900" b="1" i="1" dirty="0" err="1">
                <a:solidFill>
                  <a:srgbClr val="C00000"/>
                </a:solidFill>
                <a:latin typeface="Calibri"/>
                <a:cs typeface="Calibri"/>
              </a:rPr>
              <a:t>Pavlo</a:t>
            </a:r>
            <a:r>
              <a:rPr lang="en-GB" sz="1900" b="1" i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GB" sz="1900" b="1" i="1" dirty="0" err="1">
                <a:solidFill>
                  <a:srgbClr val="C00000"/>
                </a:solidFill>
                <a:latin typeface="Calibri"/>
                <a:cs typeface="Calibri"/>
              </a:rPr>
              <a:t>Lishchuk</a:t>
            </a:r>
            <a:r>
              <a:rPr lang="en-GB" sz="1900" b="1" i="1" dirty="0">
                <a:solidFill>
                  <a:srgbClr val="C00000"/>
                </a:solidFill>
                <a:latin typeface="Calibri"/>
                <a:cs typeface="Calibri"/>
              </a:rPr>
              <a:t>, PhD, Assistant </a:t>
            </a:r>
            <a:r>
              <a:rPr lang="en-GB" sz="1800" b="1" i="1" dirty="0">
                <a:solidFill>
                  <a:srgbClr val="C00000"/>
                </a:solidFill>
                <a:latin typeface="Calibri"/>
                <a:cs typeface="Calibri"/>
              </a:rPr>
              <a:t>at the Department of General Physics</a:t>
            </a:r>
            <a:endParaRPr lang="en-US" sz="19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en-GB" sz="1900" b="1" i="1" dirty="0">
                <a:solidFill>
                  <a:srgbClr val="C00000"/>
                </a:solidFill>
                <a:latin typeface="Calibri"/>
                <a:cs typeface="Calibri"/>
              </a:rPr>
              <a:t>Oleksii </a:t>
            </a:r>
            <a:r>
              <a:rPr lang="en-GB" sz="1900" b="1" i="1" dirty="0" err="1">
                <a:solidFill>
                  <a:srgbClr val="C00000"/>
                </a:solidFill>
                <a:latin typeface="Calibri"/>
                <a:cs typeface="Calibri"/>
              </a:rPr>
              <a:t>Zavhorodnii</a:t>
            </a:r>
            <a:r>
              <a:rPr lang="en-GB" sz="1900" b="1" i="1" dirty="0">
                <a:solidFill>
                  <a:srgbClr val="C00000"/>
                </a:solidFill>
                <a:latin typeface="Calibri"/>
                <a:cs typeface="Calibri"/>
              </a:rPr>
              <a:t>, Graduate Student </a:t>
            </a:r>
            <a:endParaRPr sz="1900" b="1" i="1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en-GB" sz="1900" b="1" i="1" dirty="0">
                <a:solidFill>
                  <a:srgbClr val="C00000"/>
                </a:solidFill>
                <a:latin typeface="Calibri"/>
                <a:cs typeface="Calibri"/>
              </a:rPr>
              <a:t>Lesia </a:t>
            </a:r>
            <a:r>
              <a:rPr lang="en-GB" sz="1900" b="1" i="1" dirty="0" err="1">
                <a:solidFill>
                  <a:srgbClr val="C00000"/>
                </a:solidFill>
                <a:latin typeface="Calibri"/>
                <a:cs typeface="Calibri"/>
              </a:rPr>
              <a:t>Chepela</a:t>
            </a:r>
            <a:r>
              <a:rPr lang="en-GB" sz="1900" b="1" i="1" dirty="0">
                <a:solidFill>
                  <a:srgbClr val="C00000"/>
                </a:solidFill>
                <a:latin typeface="Calibri"/>
                <a:cs typeface="Calibri"/>
              </a:rPr>
              <a:t>, Graduate Student </a:t>
            </a:r>
            <a:endParaRPr sz="19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61831-D20E-8467-5379-0865D8F12A6E}"/>
              </a:ext>
            </a:extLst>
          </p:cNvPr>
          <p:cNvSpPr txBox="1"/>
          <p:nvPr/>
        </p:nvSpPr>
        <p:spPr>
          <a:xfrm>
            <a:off x="4058092" y="1973521"/>
            <a:ext cx="2760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i="1" dirty="0">
                <a:solidFill>
                  <a:srgbClr val="002060"/>
                </a:solidFill>
                <a:latin typeface="Calibri"/>
                <a:cs typeface="Calibri"/>
              </a:rPr>
              <a:t>Faculty of Physics</a:t>
            </a:r>
            <a:endParaRPr lang="ru-UA" sz="2100" b="1" i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AC7AF1-28F5-0A6F-C2D2-FE29CA007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4" y="1155003"/>
            <a:ext cx="1295544" cy="129554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9911B6-60F3-C3AE-B7DD-000E429847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10" y="1495899"/>
            <a:ext cx="1295544" cy="1295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1193200" y="87525"/>
            <a:ext cx="7500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EXCHANGE OF SCIENTIFIC EXPERIENCE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9051" y="775790"/>
            <a:ext cx="4179094" cy="149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 descr="https://gen.phys.univ.kiev.ua/wp-content/uploads/2022/04/4-1-585x18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880" y="2949044"/>
            <a:ext cx="4430120" cy="14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>
            <a:off x="141880" y="2292793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PAVLO LISHCHUK: joint experimental research on thermal transport in semiconductor structures (2017-2019).</a:t>
            </a:r>
            <a:endParaRPr sz="1100"/>
          </a:p>
        </p:txBody>
      </p:sp>
      <p:sp>
        <p:nvSpPr>
          <p:cNvPr id="207" name="Google Shape;207;p33"/>
          <p:cNvSpPr/>
          <p:nvPr/>
        </p:nvSpPr>
        <p:spPr>
          <a:xfrm>
            <a:off x="141879" y="4470841"/>
            <a:ext cx="425090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KATERYNA DUBYK: experimental research on colloidal solutions of nanoparticles with varying content of carbon materials (2016, 2017).</a:t>
            </a:r>
            <a:endParaRPr sz="1100"/>
          </a:p>
        </p:txBody>
      </p:sp>
      <p:sp>
        <p:nvSpPr>
          <p:cNvPr id="208" name="Google Shape;208;p33"/>
          <p:cNvSpPr/>
          <p:nvPr/>
        </p:nvSpPr>
        <p:spPr>
          <a:xfrm>
            <a:off x="4821275" y="2301270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VIKTOR MANDROLKO during academic mobility within the Erasmus+ program (2021-2022)</a:t>
            </a:r>
            <a:endParaRPr sz="1400" b="1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4807235" y="4470841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LESIA CHEPELA during academic mobility within the Erasmus+ program (2019, 2023).</a:t>
            </a:r>
            <a:endParaRPr sz="1100"/>
          </a:p>
        </p:txBody>
      </p:sp>
      <p:grpSp>
        <p:nvGrpSpPr>
          <p:cNvPr id="210" name="Google Shape;210;p33"/>
          <p:cNvGrpSpPr/>
          <p:nvPr/>
        </p:nvGrpSpPr>
        <p:grpSpPr>
          <a:xfrm>
            <a:off x="4843789" y="2949043"/>
            <a:ext cx="4228395" cy="1489361"/>
            <a:chOff x="6409647" y="3921333"/>
            <a:chExt cx="5637860" cy="1985815"/>
          </a:xfrm>
        </p:grpSpPr>
        <p:pic>
          <p:nvPicPr>
            <p:cNvPr id="211" name="Google Shape;211;p33" descr="https://gen.phys.univ.kiev.ua/wp-content/uploads/2022/04/1-1-585x209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05401" y="3927148"/>
              <a:ext cx="5542105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3"/>
            <p:cNvPicPr preferRelativeResize="0"/>
            <p:nvPr/>
          </p:nvPicPr>
          <p:blipFill rotWithShape="1">
            <a:blip r:embed="rId6">
              <a:alphaModFix/>
            </a:blip>
            <a:srcRect l="56996" b="51278"/>
            <a:stretch/>
          </p:blipFill>
          <p:spPr>
            <a:xfrm>
              <a:off x="6409647" y="3927148"/>
              <a:ext cx="2469067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3"/>
            <p:cNvPicPr preferRelativeResize="0"/>
            <p:nvPr/>
          </p:nvPicPr>
          <p:blipFill rotWithShape="1">
            <a:blip r:embed="rId6">
              <a:alphaModFix/>
            </a:blip>
            <a:srcRect l="954" t="-1" r="45444" b="2430"/>
            <a:stretch/>
          </p:blipFill>
          <p:spPr>
            <a:xfrm>
              <a:off x="10426701" y="3921333"/>
              <a:ext cx="1620806" cy="19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" name="Google Shape;214;p33"/>
          <p:cNvGrpSpPr/>
          <p:nvPr/>
        </p:nvGrpSpPr>
        <p:grpSpPr>
          <a:xfrm>
            <a:off x="142240" y="775790"/>
            <a:ext cx="4429760" cy="1485000"/>
            <a:chOff x="189653" y="1034387"/>
            <a:chExt cx="5653305" cy="1980000"/>
          </a:xfrm>
        </p:grpSpPr>
        <p:pic>
          <p:nvPicPr>
            <p:cNvPr id="215" name="Google Shape;215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r="73325"/>
            <a:stretch/>
          </p:blipFill>
          <p:spPr>
            <a:xfrm>
              <a:off x="189653" y="1034387"/>
              <a:ext cx="1575648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57958" y="1034387"/>
              <a:ext cx="1485000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l="57420"/>
            <a:stretch/>
          </p:blipFill>
          <p:spPr>
            <a:xfrm>
              <a:off x="1804090" y="1034387"/>
              <a:ext cx="2515079" cy="19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/>
        </p:nvSpPr>
        <p:spPr>
          <a:xfrm>
            <a:off x="127050" y="1023494"/>
            <a:ext cx="8889900" cy="433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Thermal transport properties of nanoporous silicon with significant specific surface area. </a:t>
            </a:r>
            <a:r>
              <a:rPr lang="ru" sz="1300" i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Mykola Isaiev; Yuliia Mankovska; Vasyl Kuryliuk; David Lacroix</a:t>
            </a:r>
            <a:r>
              <a:rPr lang="ru" sz="13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ru" sz="1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Appl. Phys. Lett. 2023, 122, 172201 </a:t>
            </a:r>
            <a:endParaRPr sz="13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Investigation of Thermal Transport Properties of Multilayer Porous Silicon Based Hybrid Nanostructures by Photoacoustic Technique</a:t>
            </a:r>
            <a:r>
              <a:rPr lang="ru" sz="13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ru" sz="1300" i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Pavlo Lishchuk; Lesia Chepela; Vasyl Kuryliuk; Elysaveta Polishchuk; Viktoria Shevchenko; Mykola Borovyi; David Lacroix; Mykola Isaiev</a:t>
            </a:r>
            <a:r>
              <a:rPr lang="ru" sz="13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" sz="13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Proceedings of the 2022 IEEE 12th International Conference "Nanomaterials: Applications and Properties", NAP 2022</a:t>
            </a:r>
            <a:r>
              <a:rPr lang="ru" sz="1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2022</a:t>
            </a:r>
            <a:endParaRPr sz="13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Fabrication and Photoacoustic Characterization of Multilayered Structures Based on Porous Silicon. </a:t>
            </a:r>
            <a:r>
              <a:rPr lang="ru" sz="1300" i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Lesia Chepela; Pavlo Lishchuk; Viktoria Shevchenko; Vasyl Kuryliuk; Elysaveta Polishchuk; Andrey Kuzmich; Petro Teselko; Igor Matushko; Mykola Borovyi. </a:t>
            </a:r>
            <a:r>
              <a:rPr lang="ru" sz="13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 IEEE 41st International Conference on Electronics and Nanotechnology, ELNANO 2022 - Proceedings</a:t>
            </a:r>
            <a:r>
              <a:rPr lang="ru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" sz="1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2022, pp. 178–181</a:t>
            </a:r>
            <a:endParaRPr sz="13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Melting Threshold and Thermal Conductivity of CdTe Under Pulsed Laser Irradiation.</a:t>
            </a:r>
            <a:r>
              <a:rPr lang="ru" sz="1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</a:t>
            </a:r>
            <a:r>
              <a:rPr lang="ru" sz="1300" i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P. Veleschuk, V. A. Gnatyuk, T. Aoki, Z. K. Vlasenko, S. N. Levytskyi, A. V. Shefer, A. G. Kuzmich, K. V. Dubyk, V. V. Kuryliuk &amp; M. V. Isaiev.</a:t>
            </a:r>
            <a:r>
              <a:rPr lang="ru" sz="13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ru" sz="1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Notes in Networks and Systems, 2020, 101, pp. 101–109</a:t>
            </a:r>
            <a:endParaRPr sz="13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Impact of thermal annealing on photoacoustic response and heat transport in porous silicon based nanostructured materials. </a:t>
            </a:r>
            <a:r>
              <a:rPr lang="ru" sz="1300" i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Pavlo Lishchuk; Ali Belarouci; Roman Tkach; Kateryna Dubyk; Roman Ostapenko; Vasyl Kuryliuk; Guillaume Castanet; Svitlana Naumenko; Andrey Kuzmich; Fabrice Lemoine; Vladimir Lysenko; David Lacroix; Mykola Isaiev. </a:t>
            </a:r>
            <a:r>
              <a:rPr lang="ru" sz="1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AIP Conference Proceedings, 2019, 2170, 020008</a:t>
            </a:r>
            <a:endParaRPr sz="13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Thermal conductivity of strained silicon: Molecular dynamics insight and kinetic theory approach. </a:t>
            </a:r>
            <a:r>
              <a:rPr lang="ru" sz="1300" i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Vasyl Kuryliuk; Oleksii Nepochatyi; Patrice Chantrenne; David Lacroix; Mykola Isaiev</a:t>
            </a:r>
            <a:r>
              <a:rPr lang="ru" sz="13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sz="1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Journal of Applied Physics, 2019, 126(5), 055109</a:t>
            </a:r>
            <a:endParaRPr sz="12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29;p25">
            <a:extLst>
              <a:ext uri="{FF2B5EF4-FFF2-40B4-BE49-F238E27FC236}">
                <a16:creationId xmlns:a16="http://schemas.microsoft.com/office/drawing/2014/main" id="{35C85CC1-7148-CC79-EA23-971ACD7BDA10}"/>
              </a:ext>
            </a:extLst>
          </p:cNvPr>
          <p:cNvSpPr/>
          <p:nvPr/>
        </p:nvSpPr>
        <p:spPr>
          <a:xfrm>
            <a:off x="2325986" y="0"/>
            <a:ext cx="470900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u="none" strike="noStrike" cap="none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International partnerships</a:t>
            </a:r>
            <a:endParaRPr sz="11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5141E6-9756-5618-4EA2-86679EBC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098"/>
            <a:ext cx="9144000" cy="4337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45C5E6-C26D-FD21-5D55-EAFD647E21B4}"/>
              </a:ext>
            </a:extLst>
          </p:cNvPr>
          <p:cNvSpPr txBox="1"/>
          <p:nvPr/>
        </p:nvSpPr>
        <p:spPr>
          <a:xfrm>
            <a:off x="5699051" y="-988"/>
            <a:ext cx="26156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700" b="1" dirty="0">
                <a:solidFill>
                  <a:srgbClr val="002060"/>
                </a:solidFill>
                <a:latin typeface="Arial Rounded"/>
              </a:rPr>
              <a:t>Methodology:</a:t>
            </a:r>
            <a:endParaRPr lang="ru-UA" sz="2700" b="1" dirty="0">
              <a:solidFill>
                <a:srgbClr val="002060"/>
              </a:solidFill>
              <a:latin typeface="Arial Round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3D5E3-76B2-628B-65FB-375AE5A75583}"/>
              </a:ext>
            </a:extLst>
          </p:cNvPr>
          <p:cNvSpPr txBox="1"/>
          <p:nvPr/>
        </p:nvSpPr>
        <p:spPr>
          <a:xfrm>
            <a:off x="258602" y="506843"/>
            <a:ext cx="455073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 Data Collection and Preparation</a:t>
            </a:r>
            <a:endParaRPr lang="ru-UA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0DAC0-B8D9-B194-5C18-427731D507F1}"/>
              </a:ext>
            </a:extLst>
          </p:cNvPr>
          <p:cNvSpPr txBox="1"/>
          <p:nvPr/>
        </p:nvSpPr>
        <p:spPr>
          <a:xfrm>
            <a:off x="258602" y="1692556"/>
            <a:ext cx="4550737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</a:rPr>
              <a:t>II Machine Learning Model Development  </a:t>
            </a:r>
            <a:endParaRPr lang="ru-UA" sz="2800" b="1" dirty="0">
              <a:ln w="9525">
                <a:solidFill>
                  <a:schemeClr val="tx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3243E-63BE-C953-327A-2B55AC62B8EE}"/>
              </a:ext>
            </a:extLst>
          </p:cNvPr>
          <p:cNvSpPr txBox="1"/>
          <p:nvPr/>
        </p:nvSpPr>
        <p:spPr>
          <a:xfrm>
            <a:off x="258602" y="2878269"/>
            <a:ext cx="4550737" cy="936000"/>
          </a:xfrm>
          <a:prstGeom prst="rect">
            <a:avLst/>
          </a:prstGeom>
          <a:solidFill>
            <a:srgbClr val="99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 anchorCtr="0">
            <a:spAutoFit/>
          </a:bodyPr>
          <a:lstStyle/>
          <a:p>
            <a:pPr algn="ctr"/>
            <a:r>
              <a:rPr lang="en-GB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</a:rPr>
              <a:t>III Defect Evaluation</a:t>
            </a:r>
            <a:endParaRPr lang="ru-UA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4E0DC1-BADC-2D35-4756-DEB6438B36A4}"/>
              </a:ext>
            </a:extLst>
          </p:cNvPr>
          <p:cNvSpPr txBox="1"/>
          <p:nvPr/>
        </p:nvSpPr>
        <p:spPr>
          <a:xfrm>
            <a:off x="258602" y="4045874"/>
            <a:ext cx="4550737" cy="936000"/>
          </a:xfrm>
          <a:prstGeom prst="rect">
            <a:avLst/>
          </a:prstGeom>
          <a:solidFill>
            <a:srgbClr val="FFCC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 anchorCtr="0">
            <a:spAutoFit/>
          </a:bodyPr>
          <a:lstStyle/>
          <a:p>
            <a:pPr algn="ctr"/>
            <a:r>
              <a:rPr lang="en-GB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</a:rPr>
              <a:t>IV Fabrication and Testing</a:t>
            </a:r>
            <a:endParaRPr lang="ru-UA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F7A6D-1D6F-4798-9D9A-A33658650B15}"/>
              </a:ext>
            </a:extLst>
          </p:cNvPr>
          <p:cNvSpPr txBox="1"/>
          <p:nvPr/>
        </p:nvSpPr>
        <p:spPr>
          <a:xfrm>
            <a:off x="4941706" y="568397"/>
            <a:ext cx="4130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i="1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simulations of current-voltage characteristics and thermal transport in silicon structures,</a:t>
            </a:r>
          </a:p>
          <a:p>
            <a:pPr algn="ctr"/>
            <a:r>
              <a:rPr lang="en-GB" sz="1600" i="1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LAMMPS, </a:t>
            </a:r>
            <a:r>
              <a:rPr lang="en-GB" sz="1600" i="1" dirty="0" err="1">
                <a:solidFill>
                  <a:srgbClr val="365F9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kALDo</a:t>
            </a:r>
            <a:r>
              <a:rPr lang="en-GB" sz="1600" i="1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SCAPS software</a:t>
            </a:r>
            <a:endParaRPr lang="ru-UA" sz="16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3F036A-3EB2-0DAE-C606-E0EBFE869E3D}"/>
              </a:ext>
            </a:extLst>
          </p:cNvPr>
          <p:cNvSpPr txBox="1"/>
          <p:nvPr/>
        </p:nvSpPr>
        <p:spPr>
          <a:xfrm>
            <a:off x="5049567" y="1790871"/>
            <a:ext cx="3835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dense neural networks, random forest, convolutional neural networks</a:t>
            </a:r>
            <a:endParaRPr lang="ru-UA" sz="1800" i="1" dirty="0">
              <a:solidFill>
                <a:srgbClr val="00B05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B879A0-993F-F0FB-A50A-3E0429CEA1EF}"/>
              </a:ext>
            </a:extLst>
          </p:cNvPr>
          <p:cNvSpPr txBox="1"/>
          <p:nvPr/>
        </p:nvSpPr>
        <p:spPr>
          <a:xfrm>
            <a:off x="5057941" y="2765869"/>
            <a:ext cx="39443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i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using an optimization algorithm (EBLSHADE or IJAVA) to search for the optimal defect configuration to maximize the performance of the silicon structure. </a:t>
            </a:r>
            <a:endParaRPr lang="ru-UA" sz="1600" i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B8761-93D9-8FCF-2C66-AF1FDEEFC293}"/>
              </a:ext>
            </a:extLst>
          </p:cNvPr>
          <p:cNvSpPr txBox="1"/>
          <p:nvPr/>
        </p:nvSpPr>
        <p:spPr>
          <a:xfrm>
            <a:off x="4941706" y="3975265"/>
            <a:ext cx="40605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i="1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thermal transport properties of the fabricated porous Si structures will be evaluated; the ability of method of defect evaluation will be tested on actual silicon solar cells</a:t>
            </a:r>
            <a:endParaRPr lang="ru-UA" sz="16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38C73F-6D41-8D9A-D587-E130B13174B0}"/>
              </a:ext>
            </a:extLst>
          </p:cNvPr>
          <p:cNvSpPr txBox="1"/>
          <p:nvPr/>
        </p:nvSpPr>
        <p:spPr>
          <a:xfrm>
            <a:off x="155944" y="112471"/>
            <a:ext cx="8683256" cy="476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700" b="1" dirty="0">
                <a:solidFill>
                  <a:srgbClr val="002060"/>
                </a:solidFill>
                <a:latin typeface="Arial Rounded"/>
              </a:rPr>
              <a:t>Expected Results:</a:t>
            </a:r>
            <a:endParaRPr lang="ru-UA" sz="2700" b="1" dirty="0">
              <a:solidFill>
                <a:srgbClr val="002060"/>
              </a:solidFill>
              <a:latin typeface="Arial Rounded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2100" b="1" i="1" dirty="0">
                <a:solidFill>
                  <a:srgbClr val="002060"/>
                </a:solidFill>
                <a:latin typeface="Calibri"/>
                <a:cs typeface="Calibri"/>
              </a:rPr>
              <a:t>A machine learning model to predict the impact of defects on the performance of silicon structures for solar cells and thermal management applications.</a:t>
            </a:r>
            <a:endParaRPr lang="ru-UA" sz="2100" b="1" i="1" dirty="0">
              <a:solidFill>
                <a:srgbClr val="00206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2100" b="1" i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 machine learning model to evaluate defect concentration in solar cells by standard photovoltaic parameters.</a:t>
            </a:r>
            <a:endParaRPr lang="ru-UA" sz="2100" b="1" i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21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An approach to engineer phonon transport in silicon structures that can enhance their thermoelectric performance.</a:t>
            </a:r>
            <a:endParaRPr lang="ru-UA" sz="2100" b="1" i="1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2100" b="1" i="1" dirty="0">
                <a:solidFill>
                  <a:srgbClr val="7030A0"/>
                </a:solidFill>
                <a:latin typeface="Calibri"/>
                <a:cs typeface="Calibri"/>
              </a:rPr>
              <a:t>Fabricated limited series of silicon structures including porous Si samples for experimental validation of the modelling results. </a:t>
            </a:r>
            <a:endParaRPr lang="ru-UA" sz="2100" b="1" i="1" dirty="0">
              <a:solidFill>
                <a:srgbClr val="7030A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2100" b="1" i="1" dirty="0">
                <a:solidFill>
                  <a:srgbClr val="002060"/>
                </a:solidFill>
                <a:latin typeface="Calibri"/>
                <a:cs typeface="Calibri"/>
              </a:rPr>
              <a:t>A better understanding of the role of defects in silicon structures for solar cells and thermal management applications.</a:t>
            </a:r>
            <a:endParaRPr lang="ru-UA" sz="2100" b="1" i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892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9535" y="3240580"/>
            <a:ext cx="2840275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41" y="3240580"/>
            <a:ext cx="2783909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13829"/>
          <a:stretch/>
        </p:blipFill>
        <p:spPr>
          <a:xfrm>
            <a:off x="6571896" y="3240580"/>
            <a:ext cx="2348563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1896" y="1264623"/>
            <a:ext cx="2340000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8"/>
          <p:cNvSpPr txBox="1"/>
          <p:nvPr/>
        </p:nvSpPr>
        <p:spPr>
          <a:xfrm>
            <a:off x="223550" y="1522625"/>
            <a:ext cx="65256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Electro-chemical etching of multilayer porous silicon</a:t>
            </a:r>
            <a:endParaRPr sz="1000" dirty="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Gravimetry, Optical and scanning electron microscopy</a:t>
            </a:r>
            <a:endParaRPr sz="1000" dirty="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Spectroscopic optical techniques</a:t>
            </a:r>
            <a:endParaRPr sz="19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81643" y="516896"/>
            <a:ext cx="8833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1. Synthesis of silicon multilayer porous structures and investigation of their structure, optical, and thermal properties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41442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l="16209" r="8650"/>
          <a:stretch/>
        </p:blipFill>
        <p:spPr>
          <a:xfrm>
            <a:off x="3228623" y="2931694"/>
            <a:ext cx="2840400" cy="189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3" name="Google Shape;16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6" y="2931694"/>
            <a:ext cx="2868300" cy="189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4" name="Google Shape;16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0393" y="2931694"/>
            <a:ext cx="2714700" cy="189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5" name="Google Shape;165;p29"/>
          <p:cNvSpPr txBox="1"/>
          <p:nvPr/>
        </p:nvSpPr>
        <p:spPr>
          <a:xfrm>
            <a:off x="81643" y="516896"/>
            <a:ext cx="8833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1. Synthesis of silicon multilayer porous structures and investigation of their structure, optical, and thermal properties</a:t>
            </a:r>
            <a:endParaRPr sz="1100" dirty="0"/>
          </a:p>
        </p:txBody>
      </p:sp>
      <p:sp>
        <p:nvSpPr>
          <p:cNvPr id="166" name="Google Shape;166;p29"/>
          <p:cNvSpPr txBox="1"/>
          <p:nvPr/>
        </p:nvSpPr>
        <p:spPr>
          <a:xfrm>
            <a:off x="0" y="1372872"/>
            <a:ext cx="93417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techniques :</a:t>
            </a:r>
            <a:endParaRPr sz="10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 with laser irradiation in steady-state, transient, and modulation modes</a:t>
            </a:r>
            <a:endParaRPr sz="19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 gas-microphone, piezoelectric signal detection, and direct temperature measurements</a:t>
            </a:r>
            <a:endParaRPr sz="19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0" y="1296675"/>
            <a:ext cx="91440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outcomes achievable through Photoacoustic and Photothermal techniques :</a:t>
            </a:r>
            <a:endParaRPr sz="11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amplitude-frequency and phase-frequency responses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 and temperature dependent response of informative signal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imaging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thermal diffusivity and thermal conductivity parameters 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81643" y="516896"/>
            <a:ext cx="8833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1. Synthesis of silicon multilayer porous structures and investigation of their structure, optical, and thermal properties</a:t>
            </a:r>
            <a:endParaRPr sz="1100"/>
          </a:p>
        </p:txBody>
      </p:sp>
      <p:sp>
        <p:nvSpPr>
          <p:cNvPr id="174" name="Google Shape;174;p30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662" y="3209650"/>
            <a:ext cx="2319175" cy="17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l="11297" t="25185" r="17740" b="6000"/>
          <a:stretch/>
        </p:blipFill>
        <p:spPr>
          <a:xfrm>
            <a:off x="7594950" y="3209650"/>
            <a:ext cx="1383074" cy="179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97" y="3209650"/>
            <a:ext cx="2406029" cy="179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895" y="3209650"/>
            <a:ext cx="2255980" cy="17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0" y="593707"/>
            <a:ext cx="9144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2. Modeling of phonon transport properties of nanostructures for thermal management and thermoelectric applications</a:t>
            </a:r>
            <a:endParaRPr sz="1100"/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1309500"/>
            <a:ext cx="4865100" cy="22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Molecular dynamics simulation of thermal conductivity of semiconductor nanostructures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Anharmonic lattice dynamics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Analytical modeling of phonon transport in nanostructures</a:t>
            </a:r>
            <a:endParaRPr sz="18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Finite element modeling of thermal phenomena in materials</a:t>
            </a:r>
            <a:endParaRPr sz="18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625" y="1372965"/>
            <a:ext cx="4029799" cy="201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826" y="3567588"/>
            <a:ext cx="2122596" cy="150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426" y="3567575"/>
            <a:ext cx="2253257" cy="1509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1292263" y="3564231"/>
            <a:ext cx="3253002" cy="1515998"/>
            <a:chOff x="0" y="3558761"/>
            <a:chExt cx="3073800" cy="1423338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558761"/>
              <a:ext cx="1536900" cy="142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7">
              <a:alphaModFix/>
            </a:blip>
            <a:srcRect l="-1477" r="-1139"/>
            <a:stretch/>
          </p:blipFill>
          <p:spPr>
            <a:xfrm>
              <a:off x="1536900" y="3565348"/>
              <a:ext cx="1536900" cy="14101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31"/>
          <p:cNvPicPr preferRelativeResize="0"/>
          <p:nvPr/>
        </p:nvPicPr>
        <p:blipFill rotWithShape="1">
          <a:blip r:embed="rId8">
            <a:alphaModFix/>
          </a:blip>
          <a:srcRect t="7749"/>
          <a:stretch/>
        </p:blipFill>
        <p:spPr>
          <a:xfrm>
            <a:off x="45775" y="3560888"/>
            <a:ext cx="1143340" cy="15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593707"/>
            <a:ext cx="88677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3. Experimental investigations of semiconductor structures for thermoelectrics and solar cells</a:t>
            </a:r>
            <a:endParaRPr sz="1100" dirty="0"/>
          </a:p>
        </p:txBody>
      </p:sp>
      <p:sp>
        <p:nvSpPr>
          <p:cNvPr id="198" name="Google Shape;198;p32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134677" y="1210270"/>
            <a:ext cx="5932969" cy="229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Current-voltage measurement </a:t>
            </a: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solar cells (20 mV – 200 V, 10 </a:t>
            </a:r>
            <a:r>
              <a:rPr lang="en-US" sz="18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– 1 A, 150 – 350 K)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Capacitance-voltage measurements of semiconductor barrier structures (20 Hz – 1MHz, 1fF – 10 F, 5mV – 10 V)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Determination of semiconductor structures’ parameters under ultrasound action (100 kHz – 30 MHz, transverse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and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longitudinal waves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)</a:t>
            </a:r>
            <a:endParaRPr sz="18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F508D-8783-3F94-018E-7F864A80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26" y="3058766"/>
            <a:ext cx="2514569" cy="1986229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D0F2C-620B-6A98-3393-090A3458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862" y="3276002"/>
            <a:ext cx="2352775" cy="176899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C2EF0-CF56-688A-F337-780DC7834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7340" y="1309507"/>
            <a:ext cx="2300360" cy="156364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A2DC2E-6BFC-3907-0BB8-4F678BC5D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949" y="3649851"/>
            <a:ext cx="1737724" cy="133798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593707"/>
            <a:ext cx="88677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machine learning for estimation of defect contamination in solar 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cells</a:t>
            </a:r>
            <a:endParaRPr sz="1100" dirty="0"/>
          </a:p>
        </p:txBody>
      </p:sp>
      <p:sp>
        <p:nvSpPr>
          <p:cNvPr id="198" name="Google Shape;198;p32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355" y="949931"/>
            <a:ext cx="5023588" cy="198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Simulation of photovoltaic structures for labeled dataset preparation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Exploring, teaching, and tunning machine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learning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Testing of developed models on actual silicon solar cells</a:t>
            </a:r>
            <a:endParaRPr sz="18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848F0-12F6-50E8-4E8F-EB112288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" y="2936572"/>
            <a:ext cx="5310306" cy="202620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460431-2B9F-2740-C24D-7040582F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45" y="3078860"/>
            <a:ext cx="2445407" cy="16762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52400" h="120650"/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0EC3D-BD8B-BD76-B423-F199ACBA2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565" y="1058977"/>
            <a:ext cx="3215898" cy="16762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0650" h="101600"/>
          </a:sp3d>
        </p:spPr>
      </p:pic>
    </p:spTree>
    <p:extLst>
      <p:ext uri="{BB962C8B-B14F-4D97-AF65-F5344CB8AC3E}">
        <p14:creationId xmlns:p14="http://schemas.microsoft.com/office/powerpoint/2010/main" val="35102992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Офі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978</Words>
  <Application>Microsoft Office PowerPoint</Application>
  <PresentationFormat>Экран (16:9)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Arial Rounded</vt:lpstr>
      <vt:lpstr>Calibri</vt:lpstr>
      <vt:lpstr>Simple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</dc:creator>
  <cp:lastModifiedBy>oleg</cp:lastModifiedBy>
  <cp:revision>16</cp:revision>
  <dcterms:modified xsi:type="dcterms:W3CDTF">2023-05-25T10:27:22Z</dcterms:modified>
</cp:coreProperties>
</file>